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85" r:id="rId2"/>
    <p:sldId id="386" r:id="rId3"/>
    <p:sldId id="374" r:id="rId4"/>
    <p:sldId id="357" r:id="rId5"/>
    <p:sldId id="388" r:id="rId6"/>
    <p:sldId id="389" r:id="rId7"/>
    <p:sldId id="390" r:id="rId8"/>
    <p:sldId id="396" r:id="rId9"/>
    <p:sldId id="397" r:id="rId10"/>
    <p:sldId id="398" r:id="rId11"/>
    <p:sldId id="399" r:id="rId12"/>
    <p:sldId id="393" r:id="rId13"/>
    <p:sldId id="394" r:id="rId14"/>
    <p:sldId id="400" r:id="rId15"/>
    <p:sldId id="406" r:id="rId16"/>
    <p:sldId id="405" r:id="rId17"/>
    <p:sldId id="410" r:id="rId18"/>
    <p:sldId id="411" r:id="rId19"/>
    <p:sldId id="395" r:id="rId20"/>
    <p:sldId id="407" r:id="rId21"/>
    <p:sldId id="402" r:id="rId22"/>
    <p:sldId id="409" r:id="rId23"/>
    <p:sldId id="408" r:id="rId24"/>
    <p:sldId id="403" r:id="rId25"/>
    <p:sldId id="325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6981" autoAdjust="0"/>
  </p:normalViewPr>
  <p:slideViewPr>
    <p:cSldViewPr>
      <p:cViewPr varScale="1">
        <p:scale>
          <a:sx n="108" d="100"/>
          <a:sy n="108" d="100"/>
        </p:scale>
        <p:origin x="2304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0BA23D-5710-45C3-8AE1-7B5721BE450C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29B1D2-4D57-416E-8BD1-3DACB5B914D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4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9B1D2-4D57-416E-8BD1-3DACB5B914D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015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15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221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977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21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580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066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570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760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619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78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32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51B58-621A-4ADE-A159-9196DE925EBD}" type="datetimeFigureOut">
              <a:rPr lang="en-US" smtClean="0"/>
              <a:pPr/>
              <a:t>10/22/25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F7AE2-E6CD-4286-A778-A9BB647826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99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Kingdom vs. Republic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Kingdom: a state or government having a king or queen as its head.</a:t>
            </a:r>
          </a:p>
          <a:p>
            <a:r>
              <a:rPr lang="en-US" dirty="0"/>
              <a:t>Republic: a state in which the supreme power rests in the body of citizens entitled to vote and is exercised by representatives chosen directly or indirectly by them.</a:t>
            </a:r>
          </a:p>
          <a:p>
            <a:pPr lvl="1"/>
            <a:r>
              <a:rPr lang="en-US" dirty="0"/>
              <a:t>From Latin </a:t>
            </a:r>
            <a:r>
              <a:rPr lang="en-US" i="1" dirty="0"/>
              <a:t>res</a:t>
            </a:r>
            <a:r>
              <a:rPr lang="en-US" dirty="0"/>
              <a:t> (thing) + </a:t>
            </a:r>
            <a:r>
              <a:rPr lang="en-US" i="1" dirty="0" err="1"/>
              <a:t>publica</a:t>
            </a:r>
            <a:r>
              <a:rPr lang="en-US" dirty="0"/>
              <a:t> (public)</a:t>
            </a:r>
          </a:p>
        </p:txBody>
      </p:sp>
    </p:spTree>
    <p:extLst>
      <p:ext uri="{BB962C8B-B14F-4D97-AF65-F5344CB8AC3E}">
        <p14:creationId xmlns:p14="http://schemas.microsoft.com/office/powerpoint/2010/main" val="180627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(Supposed) Building Projects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090" y="1600200"/>
            <a:ext cx="3850819" cy="4525963"/>
          </a:xfrm>
        </p:spPr>
      </p:pic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405920"/>
            <a:ext cx="4038600" cy="2914523"/>
          </a:xfrm>
        </p:spPr>
      </p:pic>
      <p:sp>
        <p:nvSpPr>
          <p:cNvPr id="6" name="TextBox 5"/>
          <p:cNvSpPr txBox="1"/>
          <p:nvPr/>
        </p:nvSpPr>
        <p:spPr>
          <a:xfrm>
            <a:off x="4648200" y="5638800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Cloaca Maxima drain on the Tiber</a:t>
            </a:r>
          </a:p>
        </p:txBody>
      </p:sp>
    </p:spTree>
    <p:extLst>
      <p:ext uri="{BB962C8B-B14F-4D97-AF65-F5344CB8AC3E}">
        <p14:creationId xmlns:p14="http://schemas.microsoft.com/office/powerpoint/2010/main" val="1902709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Lucretia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/>
              <a:t>Sextus</a:t>
            </a:r>
            <a:r>
              <a:rPr lang="en-US" dirty="0"/>
              <a:t> </a:t>
            </a:r>
            <a:r>
              <a:rPr lang="en-US" dirty="0" err="1"/>
              <a:t>Tarquinius</a:t>
            </a:r>
            <a:r>
              <a:rPr lang="en-US" dirty="0"/>
              <a:t>, son of </a:t>
            </a:r>
            <a:r>
              <a:rPr lang="en-US" dirty="0" err="1"/>
              <a:t>Tarquinius</a:t>
            </a:r>
            <a:r>
              <a:rPr lang="en-US" dirty="0"/>
              <a:t> </a:t>
            </a:r>
            <a:r>
              <a:rPr lang="en-US" dirty="0" err="1"/>
              <a:t>Superbus</a:t>
            </a:r>
            <a:endParaRPr lang="en-US" dirty="0"/>
          </a:p>
          <a:p>
            <a:r>
              <a:rPr lang="en-US" dirty="0"/>
              <a:t>Raped Lucretia, wife of his friend </a:t>
            </a:r>
            <a:r>
              <a:rPr lang="en-US" dirty="0" err="1"/>
              <a:t>Collatinus</a:t>
            </a:r>
            <a:endParaRPr lang="en-US" dirty="0"/>
          </a:p>
          <a:p>
            <a:r>
              <a:rPr lang="en-US" dirty="0"/>
              <a:t>Lucretia told what happened and killed herself in front of witnesses</a:t>
            </a:r>
          </a:p>
          <a:p>
            <a:pPr lvl="1"/>
            <a:r>
              <a:rPr lang="en-US" dirty="0"/>
              <a:t>Including her uncle Lucius </a:t>
            </a:r>
            <a:r>
              <a:rPr lang="en-US" dirty="0" err="1"/>
              <a:t>Iunius</a:t>
            </a:r>
            <a:r>
              <a:rPr lang="en-US" dirty="0"/>
              <a:t> Brutus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264" y="1622346"/>
            <a:ext cx="2818473" cy="4481671"/>
          </a:xfrm>
        </p:spPr>
      </p:pic>
      <p:sp>
        <p:nvSpPr>
          <p:cNvPr id="8" name="TextBox 7"/>
          <p:cNvSpPr txBox="1"/>
          <p:nvPr/>
        </p:nvSpPr>
        <p:spPr>
          <a:xfrm>
            <a:off x="762000" y="6172200"/>
            <a:ext cx="342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Engraving of Lucretia by </a:t>
            </a:r>
            <a:r>
              <a:rPr lang="en-US" dirty="0" err="1"/>
              <a:t>Marcantonio</a:t>
            </a:r>
            <a:r>
              <a:rPr lang="en-US" dirty="0"/>
              <a:t> Raimondi (1534)</a:t>
            </a:r>
          </a:p>
        </p:txBody>
      </p:sp>
    </p:spTree>
    <p:extLst>
      <p:ext uri="{BB962C8B-B14F-4D97-AF65-F5344CB8AC3E}">
        <p14:creationId xmlns:p14="http://schemas.microsoft.com/office/powerpoint/2010/main" val="2569000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cap="small" dirty="0">
                <a:latin typeface="Cambria" panose="02040503050406030204" pitchFamily="18" charset="0"/>
              </a:rPr>
              <a:t>The Sabine Women and Lucretia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229" y="1617750"/>
            <a:ext cx="6271542" cy="4490862"/>
          </a:xfrm>
        </p:spPr>
      </p:pic>
      <p:sp>
        <p:nvSpPr>
          <p:cNvPr id="8" name="TextBox 7"/>
          <p:cNvSpPr txBox="1"/>
          <p:nvPr/>
        </p:nvSpPr>
        <p:spPr>
          <a:xfrm>
            <a:off x="1409700" y="6172200"/>
            <a:ext cx="632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Jean-Louis David, </a:t>
            </a:r>
            <a:r>
              <a:rPr lang="en-US" i="1" dirty="0"/>
              <a:t>The Intervention of the Sabine Women</a:t>
            </a:r>
            <a:r>
              <a:rPr lang="en-US" dirty="0"/>
              <a:t> (1799)</a:t>
            </a:r>
          </a:p>
        </p:txBody>
      </p:sp>
    </p:spTree>
    <p:extLst>
      <p:ext uri="{BB962C8B-B14F-4D97-AF65-F5344CB8AC3E}">
        <p14:creationId xmlns:p14="http://schemas.microsoft.com/office/powerpoint/2010/main" val="3566315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2286000"/>
            <a:ext cx="4041775" cy="31305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Lucius </a:t>
            </a:r>
            <a:r>
              <a:rPr lang="en-US" b="1" cap="small" dirty="0" err="1">
                <a:latin typeface="Cambria" panose="02040503050406030204" pitchFamily="18" charset="0"/>
              </a:rPr>
              <a:t>Iunius</a:t>
            </a:r>
            <a:r>
              <a:rPr lang="en-US" b="1" cap="small" dirty="0">
                <a:latin typeface="Cambria" panose="02040503050406030204" pitchFamily="18" charset="0"/>
              </a:rPr>
              <a:t> Brutus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Brutus = ‘stupid’</a:t>
            </a:r>
          </a:p>
          <a:p>
            <a:r>
              <a:rPr lang="en-US" dirty="0"/>
              <a:t>Supposedly his father and brother were killed by </a:t>
            </a:r>
            <a:r>
              <a:rPr lang="en-US" dirty="0" err="1"/>
              <a:t>Tarquinius</a:t>
            </a:r>
            <a:r>
              <a:rPr lang="en-US" dirty="0"/>
              <a:t> </a:t>
            </a:r>
            <a:r>
              <a:rPr lang="en-US" dirty="0" err="1"/>
              <a:t>Superbus</a:t>
            </a:r>
            <a:endParaRPr lang="en-US" dirty="0"/>
          </a:p>
          <a:p>
            <a:r>
              <a:rPr lang="en-US" dirty="0"/>
              <a:t>Roused the Romans against </a:t>
            </a:r>
            <a:r>
              <a:rPr lang="en-US" dirty="0" err="1"/>
              <a:t>Tarquinius</a:t>
            </a:r>
            <a:r>
              <a:rPr lang="en-US" dirty="0"/>
              <a:t> and forced him into exile</a:t>
            </a:r>
          </a:p>
          <a:p>
            <a:r>
              <a:rPr lang="en-US" dirty="0"/>
              <a:t>Established the republic in 509 BCE (the Romans believed)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633" y="1600200"/>
            <a:ext cx="3293733" cy="4525963"/>
          </a:xfrm>
        </p:spPr>
      </p:pic>
      <p:sp>
        <p:nvSpPr>
          <p:cNvPr id="6" name="TextBox 5"/>
          <p:cNvSpPr txBox="1"/>
          <p:nvPr/>
        </p:nvSpPr>
        <p:spPr>
          <a:xfrm>
            <a:off x="5029200" y="6324600"/>
            <a:ext cx="3276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Capitoline ‘Brutus,’ c. 300 BCE</a:t>
            </a:r>
          </a:p>
        </p:txBody>
      </p:sp>
    </p:spTree>
    <p:extLst>
      <p:ext uri="{BB962C8B-B14F-4D97-AF65-F5344CB8AC3E}">
        <p14:creationId xmlns:p14="http://schemas.microsoft.com/office/powerpoint/2010/main" val="368734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More Heroes of the Republic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 err="1"/>
              <a:t>Horatius</a:t>
            </a:r>
            <a:r>
              <a:rPr lang="en-US" dirty="0"/>
              <a:t> </a:t>
            </a:r>
            <a:r>
              <a:rPr lang="en-US" dirty="0" err="1"/>
              <a:t>Cocles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79" y="2174875"/>
            <a:ext cx="3161030" cy="3951288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Gaius </a:t>
            </a:r>
            <a:r>
              <a:rPr lang="en-US" dirty="0" err="1"/>
              <a:t>Mucius</a:t>
            </a:r>
            <a:r>
              <a:rPr lang="en-US" dirty="0"/>
              <a:t> </a:t>
            </a:r>
            <a:r>
              <a:rPr lang="en-US" dirty="0" err="1"/>
              <a:t>Scaevola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154" y="2414358"/>
            <a:ext cx="2875517" cy="3472322"/>
          </a:xfrm>
        </p:spPr>
      </p:pic>
      <p:sp>
        <p:nvSpPr>
          <p:cNvPr id="12" name="TextBox 11"/>
          <p:cNvSpPr txBox="1"/>
          <p:nvPr/>
        </p:nvSpPr>
        <p:spPr>
          <a:xfrm>
            <a:off x="914400" y="62484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Horatius</a:t>
            </a:r>
            <a:r>
              <a:rPr lang="en-US" dirty="0"/>
              <a:t> at the bridge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81600" y="6019800"/>
            <a:ext cx="2971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Mucius</a:t>
            </a:r>
            <a:r>
              <a:rPr lang="en-US" dirty="0"/>
              <a:t> </a:t>
            </a:r>
            <a:r>
              <a:rPr lang="en-US" dirty="0" err="1"/>
              <a:t>Scaevola</a:t>
            </a:r>
            <a:r>
              <a:rPr lang="en-US" dirty="0"/>
              <a:t> and Lars </a:t>
            </a:r>
            <a:r>
              <a:rPr lang="en-US" dirty="0" err="1"/>
              <a:t>Porsenna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417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History or Myth?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 it plausible?</a:t>
            </a:r>
          </a:p>
          <a:p>
            <a:r>
              <a:rPr lang="en-US" dirty="0"/>
              <a:t>How would Romans of Livy’s day have known this information?</a:t>
            </a:r>
          </a:p>
          <a:p>
            <a:r>
              <a:rPr lang="en-US" dirty="0"/>
              <a:t>Is it teleological (does it explain the present instead of the past)?</a:t>
            </a:r>
          </a:p>
          <a:p>
            <a:r>
              <a:rPr lang="en-US" dirty="0"/>
              <a:t>Are the details specific or stereotypical?</a:t>
            </a:r>
          </a:p>
          <a:p>
            <a:r>
              <a:rPr lang="en-US" dirty="0"/>
              <a:t>And how does it compare to other evidence…</a:t>
            </a:r>
          </a:p>
        </p:txBody>
      </p:sp>
    </p:spTree>
    <p:extLst>
      <p:ext uri="{BB962C8B-B14F-4D97-AF65-F5344CB8AC3E}">
        <p14:creationId xmlns:p14="http://schemas.microsoft.com/office/powerpoint/2010/main" val="279990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Roman Social Orders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Patricians</a:t>
            </a:r>
          </a:p>
          <a:p>
            <a:pPr lvl="1"/>
            <a:r>
              <a:rPr lang="en-US" dirty="0"/>
              <a:t>Descendants of Romulus’ original 100 senators</a:t>
            </a:r>
          </a:p>
          <a:p>
            <a:r>
              <a:rPr lang="en-US" dirty="0"/>
              <a:t>Equestrians/Knights</a:t>
            </a:r>
          </a:p>
          <a:p>
            <a:pPr lvl="1"/>
            <a:r>
              <a:rPr lang="en-US" dirty="0"/>
              <a:t>Descendants of </a:t>
            </a:r>
            <a:r>
              <a:rPr lang="en-US" dirty="0" err="1"/>
              <a:t>Servius</a:t>
            </a:r>
            <a:r>
              <a:rPr lang="en-US" dirty="0"/>
              <a:t> </a:t>
            </a:r>
            <a:r>
              <a:rPr lang="en-US" dirty="0" err="1"/>
              <a:t>Tullius</a:t>
            </a:r>
            <a:r>
              <a:rPr lang="en-US" dirty="0"/>
              <a:t>’ original cavalry centuries</a:t>
            </a:r>
          </a:p>
          <a:p>
            <a:pPr lvl="1"/>
            <a:r>
              <a:rPr lang="en-US" dirty="0"/>
              <a:t>Consisted of those who could afford to maintain horses</a:t>
            </a:r>
          </a:p>
          <a:p>
            <a:r>
              <a:rPr lang="en-US" dirty="0"/>
              <a:t>Plebeians/Plebs</a:t>
            </a:r>
          </a:p>
          <a:p>
            <a:pPr lvl="1"/>
            <a:r>
              <a:rPr lang="en-US" dirty="0"/>
              <a:t>All other citizens</a:t>
            </a:r>
          </a:p>
        </p:txBody>
      </p:sp>
    </p:spTree>
    <p:extLst>
      <p:ext uri="{BB962C8B-B14F-4D97-AF65-F5344CB8AC3E}">
        <p14:creationId xmlns:p14="http://schemas.microsoft.com/office/powerpoint/2010/main" val="1389256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Comitia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727325"/>
            <a:ext cx="4038600" cy="2271712"/>
          </a:xfr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Citizen assemblies for the purpose of voting</a:t>
            </a:r>
          </a:p>
          <a:p>
            <a:r>
              <a:rPr lang="en-US" dirty="0"/>
              <a:t>Met in the </a:t>
            </a:r>
            <a:r>
              <a:rPr lang="en-US" dirty="0" err="1"/>
              <a:t>Comitium</a:t>
            </a:r>
            <a:endParaRPr lang="en-US" dirty="0"/>
          </a:p>
          <a:p>
            <a:r>
              <a:rPr lang="en-US" dirty="0"/>
              <a:t>Supposed established by </a:t>
            </a:r>
            <a:r>
              <a:rPr lang="en-US" dirty="0" err="1"/>
              <a:t>Servius</a:t>
            </a:r>
            <a:r>
              <a:rPr lang="en-US" dirty="0"/>
              <a:t> </a:t>
            </a:r>
            <a:r>
              <a:rPr lang="en-US" dirty="0" err="1"/>
              <a:t>Tullius</a:t>
            </a:r>
            <a:endParaRPr lang="en-US" dirty="0"/>
          </a:p>
          <a:p>
            <a:r>
              <a:rPr lang="en-US" dirty="0"/>
              <a:t>Voted by century (i.e. in blocs)</a:t>
            </a:r>
          </a:p>
          <a:p>
            <a:pPr lvl="1"/>
            <a:r>
              <a:rPr lang="en-US" dirty="0"/>
              <a:t>Majority of centuries were elite</a:t>
            </a:r>
          </a:p>
          <a:p>
            <a:pPr lvl="1"/>
            <a:r>
              <a:rPr lang="en-US" dirty="0"/>
              <a:t>Elite centuries voted first</a:t>
            </a:r>
          </a:p>
          <a:p>
            <a:pPr lvl="1"/>
            <a:r>
              <a:rPr lang="en-US" dirty="0"/>
              <a:t>So elite votes counted more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48200" y="5334000"/>
            <a:ext cx="403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Site of the </a:t>
            </a:r>
            <a:r>
              <a:rPr lang="en-US" dirty="0" err="1"/>
              <a:t>Comitium</a:t>
            </a:r>
            <a:r>
              <a:rPr lang="en-US" dirty="0"/>
              <a:t> in Rome</a:t>
            </a:r>
          </a:p>
        </p:txBody>
      </p:sp>
    </p:spTree>
    <p:extLst>
      <p:ext uri="{BB962C8B-B14F-4D97-AF65-F5344CB8AC3E}">
        <p14:creationId xmlns:p14="http://schemas.microsoft.com/office/powerpoint/2010/main" val="40633724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464288"/>
            <a:ext cx="3292602" cy="58719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Toga!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Wool garment worn by Roman citizens</a:t>
            </a:r>
          </a:p>
          <a:p>
            <a:r>
              <a:rPr lang="en-US" dirty="0"/>
              <a:t>3.5 m long! (i.e. over 11 feet!)</a:t>
            </a:r>
          </a:p>
          <a:p>
            <a:r>
              <a:rPr lang="en-US" dirty="0"/>
              <a:t>Worn without pins (i.e. wrapped around the body)</a:t>
            </a:r>
          </a:p>
          <a:p>
            <a:r>
              <a:rPr lang="en-US" dirty="0"/>
              <a:t>Children and magistrates wore </a:t>
            </a:r>
            <a:r>
              <a:rPr lang="en-US" i="1" dirty="0"/>
              <a:t>toga praetexta</a:t>
            </a:r>
            <a:r>
              <a:rPr lang="en-US" dirty="0"/>
              <a:t> with a purple stripe</a:t>
            </a:r>
          </a:p>
          <a:p>
            <a:r>
              <a:rPr lang="en-US" dirty="0"/>
              <a:t>Candidates for office wore the </a:t>
            </a:r>
            <a:r>
              <a:rPr lang="en-US" i="1" dirty="0"/>
              <a:t>toga candida</a:t>
            </a:r>
            <a:r>
              <a:rPr lang="en-US" dirty="0"/>
              <a:t>, the ‘bright white toga’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520" y="1600200"/>
            <a:ext cx="2831959" cy="4525963"/>
          </a:xfrm>
        </p:spPr>
      </p:pic>
    </p:spTree>
    <p:extLst>
      <p:ext uri="{BB962C8B-B14F-4D97-AF65-F5344CB8AC3E}">
        <p14:creationId xmlns:p14="http://schemas.microsoft.com/office/powerpoint/2010/main" val="2922652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The Senate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From </a:t>
            </a:r>
            <a:r>
              <a:rPr lang="en-US" i="1" dirty="0" err="1"/>
              <a:t>senex</a:t>
            </a:r>
            <a:r>
              <a:rPr lang="en-US" dirty="0"/>
              <a:t> = ‘old man’</a:t>
            </a:r>
          </a:p>
          <a:p>
            <a:r>
              <a:rPr lang="en-US" dirty="0"/>
              <a:t>Believed to have been founded by Romulus</a:t>
            </a:r>
          </a:p>
          <a:p>
            <a:r>
              <a:rPr lang="en-US" dirty="0"/>
              <a:t>Originally an advisory body</a:t>
            </a:r>
          </a:p>
          <a:p>
            <a:r>
              <a:rPr lang="en-US" dirty="0"/>
              <a:t>Former magistrates became senators</a:t>
            </a:r>
          </a:p>
          <a:p>
            <a:r>
              <a:rPr lang="en-US" dirty="0"/>
              <a:t>Usually had to approve laws before they could  be voted on by the assembly</a:t>
            </a:r>
          </a:p>
          <a:p>
            <a:r>
              <a:rPr lang="en-US" dirty="0"/>
              <a:t>Met in the Curia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0633" y="2275132"/>
            <a:ext cx="3293733" cy="3176099"/>
          </a:xfrm>
        </p:spPr>
      </p:pic>
      <p:sp>
        <p:nvSpPr>
          <p:cNvPr id="7" name="TextBox 6"/>
          <p:cNvSpPr txBox="1"/>
          <p:nvPr/>
        </p:nvSpPr>
        <p:spPr>
          <a:xfrm>
            <a:off x="4953000" y="5715000"/>
            <a:ext cx="342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Curia Julia as restored in the 1930s</a:t>
            </a:r>
          </a:p>
        </p:txBody>
      </p:sp>
    </p:spTree>
    <p:extLst>
      <p:ext uri="{BB962C8B-B14F-4D97-AF65-F5344CB8AC3E}">
        <p14:creationId xmlns:p14="http://schemas.microsoft.com/office/powerpoint/2010/main" val="3544667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The Roman Kingdom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Overthrow of the Kings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Constitution and Institutions of the Republic</a:t>
            </a:r>
          </a:p>
        </p:txBody>
      </p:sp>
    </p:spTree>
    <p:extLst>
      <p:ext uri="{BB962C8B-B14F-4D97-AF65-F5344CB8AC3E}">
        <p14:creationId xmlns:p14="http://schemas.microsoft.com/office/powerpoint/2010/main" val="20753828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Consuls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Highest ranking Roman magistrates</a:t>
            </a:r>
          </a:p>
          <a:p>
            <a:r>
              <a:rPr lang="en-US" dirty="0"/>
              <a:t>Two served at a time, for one year terms</a:t>
            </a:r>
          </a:p>
          <a:p>
            <a:r>
              <a:rPr lang="en-US" dirty="0"/>
              <a:t>Elected by the comitia</a:t>
            </a:r>
          </a:p>
          <a:p>
            <a:r>
              <a:rPr lang="en-US" dirty="0"/>
              <a:t>Had </a:t>
            </a:r>
            <a:r>
              <a:rPr lang="en-US" i="1" dirty="0"/>
              <a:t>imperium</a:t>
            </a:r>
            <a:r>
              <a:rPr lang="en-US" dirty="0"/>
              <a:t> – right of military command outside of Rome</a:t>
            </a:r>
          </a:p>
          <a:p>
            <a:r>
              <a:rPr lang="en-US" dirty="0"/>
              <a:t>Only patricians allowed until 367 BCE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6120073"/>
            <a:ext cx="342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Publius</a:t>
            </a:r>
            <a:r>
              <a:rPr lang="en-US" dirty="0"/>
              <a:t> Cornelius Scipio </a:t>
            </a:r>
            <a:r>
              <a:rPr lang="en-US" dirty="0" err="1"/>
              <a:t>Africanus</a:t>
            </a:r>
            <a:endParaRPr lang="en-US" dirty="0"/>
          </a:p>
          <a:p>
            <a:pPr algn="ctr"/>
            <a:r>
              <a:rPr lang="en-US" dirty="0"/>
              <a:t>c. mid 1</a:t>
            </a:r>
            <a:r>
              <a:rPr lang="en-US" baseline="30000" dirty="0"/>
              <a:t>st</a:t>
            </a:r>
            <a:r>
              <a:rPr lang="en-US" dirty="0"/>
              <a:t> cen. BCE</a:t>
            </a:r>
          </a:p>
        </p:txBody>
      </p:sp>
      <p:pic>
        <p:nvPicPr>
          <p:cNvPr id="10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660" y="1600200"/>
            <a:ext cx="273768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084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Tribunes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Elected officers of the plebs</a:t>
            </a:r>
          </a:p>
          <a:p>
            <a:r>
              <a:rPr lang="en-US" dirty="0"/>
              <a:t>Sworn to protect the plebs against abusive magistrates</a:t>
            </a:r>
          </a:p>
          <a:p>
            <a:r>
              <a:rPr lang="en-US" dirty="0"/>
              <a:t>In return the plebs swore to protect the tribunes</a:t>
            </a:r>
          </a:p>
          <a:p>
            <a:r>
              <a:rPr lang="en-US" dirty="0"/>
              <a:t>Had veto power over the senate</a:t>
            </a:r>
          </a:p>
        </p:txBody>
      </p:sp>
    </p:spTree>
    <p:extLst>
      <p:ext uri="{BB962C8B-B14F-4D97-AF65-F5344CB8AC3E}">
        <p14:creationId xmlns:p14="http://schemas.microsoft.com/office/powerpoint/2010/main" val="37438045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Twelve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Roman law code</a:t>
            </a:r>
          </a:p>
          <a:p>
            <a:r>
              <a:rPr lang="en-US" dirty="0"/>
              <a:t>Proposed in 462 by the tribune C. </a:t>
            </a:r>
            <a:r>
              <a:rPr lang="en-US" dirty="0" err="1"/>
              <a:t>Terentilius</a:t>
            </a:r>
            <a:r>
              <a:rPr lang="en-US" dirty="0"/>
              <a:t> </a:t>
            </a:r>
            <a:r>
              <a:rPr lang="en-US" dirty="0" err="1"/>
              <a:t>Arsa</a:t>
            </a:r>
            <a:endParaRPr lang="en-US" dirty="0"/>
          </a:p>
          <a:p>
            <a:r>
              <a:rPr lang="en-US" dirty="0"/>
              <a:t>Finally drawn up in 451-450 by ten patricians</a:t>
            </a:r>
          </a:p>
          <a:p>
            <a:r>
              <a:rPr lang="en-US" dirty="0"/>
              <a:t>Inscribed on tablets and set up in the Forum</a:t>
            </a:r>
          </a:p>
          <a:p>
            <a:r>
              <a:rPr lang="en-US" dirty="0"/>
              <a:t>Tables no longer survive</a:t>
            </a:r>
          </a:p>
        </p:txBody>
      </p:sp>
    </p:spTree>
    <p:extLst>
      <p:ext uri="{BB962C8B-B14F-4D97-AF65-F5344CB8AC3E}">
        <p14:creationId xmlns:p14="http://schemas.microsoft.com/office/powerpoint/2010/main" val="33764990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Other Magistrates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Praetors</a:t>
            </a:r>
          </a:p>
          <a:p>
            <a:pPr lvl="1"/>
            <a:r>
              <a:rPr lang="en-US" dirty="0"/>
              <a:t>Supreme legal authorities in Rome</a:t>
            </a:r>
          </a:p>
          <a:p>
            <a:r>
              <a:rPr lang="en-US" dirty="0"/>
              <a:t>Quaestors</a:t>
            </a:r>
          </a:p>
          <a:p>
            <a:pPr lvl="1"/>
            <a:r>
              <a:rPr lang="en-US" dirty="0"/>
              <a:t>Responsible for finance</a:t>
            </a:r>
          </a:p>
          <a:p>
            <a:r>
              <a:rPr lang="en-US" dirty="0"/>
              <a:t>Aediles</a:t>
            </a:r>
          </a:p>
          <a:p>
            <a:pPr lvl="1"/>
            <a:r>
              <a:rPr lang="en-US" dirty="0"/>
              <a:t>Responsible for administration of Rome</a:t>
            </a:r>
          </a:p>
          <a:p>
            <a:r>
              <a:rPr lang="en-US" dirty="0"/>
              <a:t>Censors</a:t>
            </a:r>
          </a:p>
          <a:p>
            <a:pPr lvl="1"/>
            <a:r>
              <a:rPr lang="en-US" dirty="0"/>
              <a:t>Maintained senate enrollment and monitored senators’ morals</a:t>
            </a:r>
          </a:p>
        </p:txBody>
      </p:sp>
    </p:spTree>
    <p:extLst>
      <p:ext uri="{BB962C8B-B14F-4D97-AF65-F5344CB8AC3E}">
        <p14:creationId xmlns:p14="http://schemas.microsoft.com/office/powerpoint/2010/main" val="15401829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Dictators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Supreme military commander appointed in times of crisis</a:t>
            </a:r>
          </a:p>
          <a:p>
            <a:r>
              <a:rPr lang="en-US" dirty="0"/>
              <a:t>Nominated by consuls</a:t>
            </a:r>
          </a:p>
          <a:p>
            <a:r>
              <a:rPr lang="en-US" dirty="0"/>
              <a:t>Served six month term</a:t>
            </a:r>
          </a:p>
          <a:p>
            <a:r>
              <a:rPr lang="en-US" dirty="0"/>
              <a:t>Appointed own deputy</a:t>
            </a:r>
          </a:p>
          <a:p>
            <a:pPr lvl="1"/>
            <a:r>
              <a:rPr lang="en-US" dirty="0"/>
              <a:t>‘Master of horse’</a:t>
            </a:r>
          </a:p>
          <a:p>
            <a:r>
              <a:rPr lang="en-US" dirty="0"/>
              <a:t>Lucius </a:t>
            </a:r>
            <a:r>
              <a:rPr lang="en-US" dirty="0" err="1"/>
              <a:t>Quinctius</a:t>
            </a:r>
            <a:r>
              <a:rPr lang="en-US" dirty="0"/>
              <a:t> Cincinnatus</a:t>
            </a:r>
          </a:p>
          <a:p>
            <a:pPr lvl="1"/>
            <a:r>
              <a:rPr lang="en-US" dirty="0"/>
              <a:t>Appointed dictator in 458 BCE</a:t>
            </a:r>
          </a:p>
          <a:p>
            <a:pPr lvl="1"/>
            <a:r>
              <a:rPr lang="en-US" dirty="0"/>
              <a:t>Left his farm and took command of the army</a:t>
            </a:r>
          </a:p>
          <a:p>
            <a:pPr lvl="1"/>
            <a:r>
              <a:rPr lang="en-US" dirty="0"/>
              <a:t>Resigned the dictatorship 15 days later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1712448"/>
            <a:ext cx="4038600" cy="4301467"/>
          </a:xfrm>
        </p:spPr>
      </p:pic>
      <p:sp>
        <p:nvSpPr>
          <p:cNvPr id="7" name="TextBox 6"/>
          <p:cNvSpPr txBox="1"/>
          <p:nvPr/>
        </p:nvSpPr>
        <p:spPr>
          <a:xfrm>
            <a:off x="4648200" y="6172200"/>
            <a:ext cx="403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Lucius </a:t>
            </a:r>
            <a:r>
              <a:rPr lang="en-US" dirty="0" err="1"/>
              <a:t>Quinctius</a:t>
            </a:r>
            <a:r>
              <a:rPr lang="en-US" dirty="0"/>
              <a:t> Cincinnatus statue, Cincinnati, OH</a:t>
            </a:r>
          </a:p>
        </p:txBody>
      </p:sp>
    </p:spTree>
    <p:extLst>
      <p:ext uri="{BB962C8B-B14F-4D97-AF65-F5344CB8AC3E}">
        <p14:creationId xmlns:p14="http://schemas.microsoft.com/office/powerpoint/2010/main" val="31543162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Key Terms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Sabine women</a:t>
            </a:r>
          </a:p>
          <a:p>
            <a:r>
              <a:rPr lang="en-US" dirty="0" err="1"/>
              <a:t>Quirites</a:t>
            </a:r>
            <a:endParaRPr lang="en-US" dirty="0"/>
          </a:p>
          <a:p>
            <a:r>
              <a:rPr lang="en-US" dirty="0" err="1"/>
              <a:t>Numa</a:t>
            </a:r>
            <a:endParaRPr lang="en-US" dirty="0"/>
          </a:p>
          <a:p>
            <a:r>
              <a:rPr lang="en-US" dirty="0" err="1"/>
              <a:t>Tarquinius</a:t>
            </a:r>
            <a:r>
              <a:rPr lang="en-US" dirty="0"/>
              <a:t> </a:t>
            </a:r>
            <a:r>
              <a:rPr lang="en-US" dirty="0" err="1"/>
              <a:t>Superbus</a:t>
            </a:r>
            <a:endParaRPr lang="en-US" dirty="0"/>
          </a:p>
          <a:p>
            <a:r>
              <a:rPr lang="en-US" dirty="0"/>
              <a:t>Cloaca Maxima</a:t>
            </a:r>
          </a:p>
          <a:p>
            <a:r>
              <a:rPr lang="en-US" dirty="0"/>
              <a:t>Lucretia</a:t>
            </a:r>
          </a:p>
          <a:p>
            <a:r>
              <a:rPr lang="en-US" dirty="0"/>
              <a:t>Lucius </a:t>
            </a:r>
            <a:r>
              <a:rPr lang="en-US" dirty="0" err="1"/>
              <a:t>Junius</a:t>
            </a:r>
            <a:r>
              <a:rPr lang="en-US" dirty="0"/>
              <a:t> Brutus</a:t>
            </a:r>
          </a:p>
          <a:p>
            <a:r>
              <a:rPr lang="en-US" dirty="0"/>
              <a:t>Patricians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Equestrians</a:t>
            </a:r>
          </a:p>
          <a:p>
            <a:r>
              <a:rPr lang="en-US" dirty="0"/>
              <a:t>Plebeians</a:t>
            </a:r>
          </a:p>
          <a:p>
            <a:r>
              <a:rPr lang="en-US" dirty="0"/>
              <a:t>Senate</a:t>
            </a:r>
          </a:p>
          <a:p>
            <a:r>
              <a:rPr lang="en-US" dirty="0"/>
              <a:t>Consuls</a:t>
            </a:r>
          </a:p>
          <a:p>
            <a:r>
              <a:rPr lang="en-US" dirty="0"/>
              <a:t>Tribunes</a:t>
            </a:r>
          </a:p>
          <a:p>
            <a:r>
              <a:rPr lang="en-US" dirty="0"/>
              <a:t>Twelve Tables</a:t>
            </a:r>
          </a:p>
          <a:p>
            <a:r>
              <a:rPr lang="en-US" dirty="0"/>
              <a:t>Dictators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076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Roman Kings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Romulus</a:t>
            </a:r>
          </a:p>
          <a:p>
            <a:r>
              <a:rPr lang="en-US" dirty="0" err="1"/>
              <a:t>Numa</a:t>
            </a:r>
            <a:r>
              <a:rPr lang="en-US" dirty="0"/>
              <a:t> </a:t>
            </a:r>
            <a:r>
              <a:rPr lang="en-US" dirty="0" err="1"/>
              <a:t>Pompilius</a:t>
            </a:r>
            <a:endParaRPr lang="en-US" dirty="0"/>
          </a:p>
          <a:p>
            <a:r>
              <a:rPr lang="en-US" dirty="0" err="1"/>
              <a:t>Tullus</a:t>
            </a:r>
            <a:r>
              <a:rPr lang="en-US" dirty="0"/>
              <a:t> </a:t>
            </a:r>
            <a:r>
              <a:rPr lang="en-US" dirty="0" err="1"/>
              <a:t>Hostilius</a:t>
            </a:r>
            <a:endParaRPr lang="en-US" dirty="0"/>
          </a:p>
          <a:p>
            <a:r>
              <a:rPr lang="en-US" dirty="0" err="1"/>
              <a:t>Ancus</a:t>
            </a:r>
            <a:r>
              <a:rPr lang="en-US" dirty="0"/>
              <a:t> Marcius</a:t>
            </a:r>
          </a:p>
          <a:p>
            <a:r>
              <a:rPr lang="en-US" dirty="0" err="1"/>
              <a:t>Tarquinius</a:t>
            </a:r>
            <a:r>
              <a:rPr lang="en-US" dirty="0"/>
              <a:t> </a:t>
            </a:r>
            <a:r>
              <a:rPr lang="en-US" dirty="0" err="1"/>
              <a:t>Priscus</a:t>
            </a:r>
            <a:endParaRPr lang="en-US" dirty="0"/>
          </a:p>
          <a:p>
            <a:r>
              <a:rPr lang="en-US" dirty="0" err="1"/>
              <a:t>Servius</a:t>
            </a:r>
            <a:r>
              <a:rPr lang="en-US" dirty="0"/>
              <a:t> </a:t>
            </a:r>
            <a:r>
              <a:rPr lang="en-US" dirty="0" err="1"/>
              <a:t>Tullius</a:t>
            </a:r>
            <a:endParaRPr lang="en-US" dirty="0"/>
          </a:p>
          <a:p>
            <a:r>
              <a:rPr lang="en-US" dirty="0" err="1"/>
              <a:t>Tarquinius</a:t>
            </a:r>
            <a:r>
              <a:rPr lang="en-US" dirty="0"/>
              <a:t> </a:t>
            </a:r>
            <a:r>
              <a:rPr lang="en-US" dirty="0" err="1"/>
              <a:t>Superbus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438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King Romulus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Sabine women</a:t>
            </a:r>
          </a:p>
          <a:p>
            <a:pPr lvl="1"/>
            <a:r>
              <a:rPr lang="en-US" dirty="0"/>
              <a:t>Origin of the term ‘</a:t>
            </a:r>
            <a:r>
              <a:rPr lang="en-US" dirty="0" err="1"/>
              <a:t>Quirites</a:t>
            </a:r>
            <a:r>
              <a:rPr lang="en-US" dirty="0"/>
              <a:t>’ (from Cures)</a:t>
            </a:r>
          </a:p>
          <a:p>
            <a:r>
              <a:rPr lang="en-US" dirty="0"/>
              <a:t>Wars with neighboring cities, including those of the </a:t>
            </a:r>
            <a:r>
              <a:rPr lang="en-US" dirty="0" err="1"/>
              <a:t>Sabines</a:t>
            </a:r>
            <a:r>
              <a:rPr lang="en-US" dirty="0"/>
              <a:t> and Etruscans</a:t>
            </a:r>
          </a:p>
          <a:p>
            <a:r>
              <a:rPr lang="en-US" dirty="0"/>
              <a:t>Disappeared in a thunderstorm?</a:t>
            </a:r>
          </a:p>
          <a:p>
            <a:pPr lvl="1"/>
            <a:r>
              <a:rPr lang="en-US" dirty="0"/>
              <a:t>Torn apart by senators?</a:t>
            </a:r>
          </a:p>
          <a:p>
            <a:pPr lvl="1"/>
            <a:r>
              <a:rPr lang="en-US" dirty="0"/>
              <a:t>Deified? (so says </a:t>
            </a:r>
            <a:r>
              <a:rPr lang="en-US" dirty="0" err="1"/>
              <a:t>Proculus</a:t>
            </a:r>
            <a:r>
              <a:rPr lang="en-US" dirty="0"/>
              <a:t> </a:t>
            </a:r>
            <a:r>
              <a:rPr lang="en-US" dirty="0" err="1"/>
              <a:t>Iulius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52130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 err="1">
                <a:latin typeface="Cambria" panose="02040503050406030204" pitchFamily="18" charset="0"/>
              </a:rPr>
              <a:t>Numa</a:t>
            </a:r>
            <a:r>
              <a:rPr lang="en-US" b="1" cap="small" dirty="0">
                <a:latin typeface="Cambria" panose="02040503050406030204" pitchFamily="18" charset="0"/>
              </a:rPr>
              <a:t> </a:t>
            </a:r>
            <a:r>
              <a:rPr lang="en-US" b="1" cap="small" dirty="0" err="1">
                <a:latin typeface="Cambria" panose="02040503050406030204" pitchFamily="18" charset="0"/>
              </a:rPr>
              <a:t>Pompilius</a:t>
            </a:r>
            <a:endParaRPr lang="en-US" b="1" cap="small" dirty="0">
              <a:latin typeface="Cambria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Sabine from Cures and supposed pupil of Pythagoras</a:t>
            </a:r>
          </a:p>
          <a:p>
            <a:r>
              <a:rPr lang="en-US" dirty="0"/>
              <a:t>Elected successor to Romulus</a:t>
            </a:r>
          </a:p>
          <a:p>
            <a:r>
              <a:rPr lang="en-US" dirty="0"/>
              <a:t>Supposed created the 12 month calendar, established numerous priesthoods, and founded the temple of Janus</a:t>
            </a:r>
          </a:p>
        </p:txBody>
      </p:sp>
    </p:spTree>
    <p:extLst>
      <p:ext uri="{BB962C8B-B14F-4D97-AF65-F5344CB8AC3E}">
        <p14:creationId xmlns:p14="http://schemas.microsoft.com/office/powerpoint/2010/main" val="1395724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SIDEBAR: Janus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God of archways, doorways, beginnings and endings</a:t>
            </a:r>
          </a:p>
          <a:p>
            <a:pPr lvl="1"/>
            <a:r>
              <a:rPr lang="en-US" dirty="0"/>
              <a:t>January named after him</a:t>
            </a:r>
          </a:p>
          <a:p>
            <a:r>
              <a:rPr lang="en-US" dirty="0"/>
              <a:t>Usually first god invoked</a:t>
            </a:r>
          </a:p>
          <a:p>
            <a:r>
              <a:rPr lang="en-US" dirty="0"/>
              <a:t>Temple doors left open in times of war</a:t>
            </a:r>
          </a:p>
          <a:p>
            <a:pPr lvl="1"/>
            <a:r>
              <a:rPr lang="en-US" dirty="0"/>
              <a:t>Priests of Janus were ‘doorkeepers’ or ‘Janitors’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2348706"/>
            <a:ext cx="4038600" cy="3028950"/>
          </a:xfrm>
        </p:spPr>
      </p:pic>
    </p:spTree>
    <p:extLst>
      <p:ext uri="{BB962C8B-B14F-4D97-AF65-F5344CB8AC3E}">
        <p14:creationId xmlns:p14="http://schemas.microsoft.com/office/powerpoint/2010/main" val="2054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 err="1">
                <a:latin typeface="Cambria" panose="02040503050406030204" pitchFamily="18" charset="0"/>
              </a:rPr>
              <a:t>Tarquinius</a:t>
            </a:r>
            <a:r>
              <a:rPr lang="en-US" b="1" cap="small" dirty="0">
                <a:latin typeface="Cambria" panose="02040503050406030204" pitchFamily="18" charset="0"/>
              </a:rPr>
              <a:t> </a:t>
            </a:r>
            <a:r>
              <a:rPr lang="en-US" b="1" cap="small" dirty="0" err="1">
                <a:latin typeface="Cambria" panose="02040503050406030204" pitchFamily="18" charset="0"/>
              </a:rPr>
              <a:t>Superbus</a:t>
            </a:r>
            <a:endParaRPr lang="en-US" b="1" cap="small" dirty="0">
              <a:latin typeface="Cambria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Son or grandson of </a:t>
            </a:r>
            <a:r>
              <a:rPr lang="en-US" dirty="0" err="1"/>
              <a:t>Tarquinius</a:t>
            </a:r>
            <a:r>
              <a:rPr lang="en-US" dirty="0"/>
              <a:t> </a:t>
            </a:r>
            <a:r>
              <a:rPr lang="en-US" dirty="0" err="1"/>
              <a:t>Priscus</a:t>
            </a:r>
            <a:r>
              <a:rPr lang="en-US" dirty="0"/>
              <a:t> (5</a:t>
            </a:r>
            <a:r>
              <a:rPr lang="en-US" baseline="30000" dirty="0"/>
              <a:t>th</a:t>
            </a:r>
            <a:r>
              <a:rPr lang="en-US" dirty="0"/>
              <a:t> king of Rome)</a:t>
            </a:r>
          </a:p>
          <a:p>
            <a:r>
              <a:rPr lang="en-US" dirty="0"/>
              <a:t>Married </a:t>
            </a:r>
            <a:r>
              <a:rPr lang="en-US" dirty="0" err="1"/>
              <a:t>Tullia</a:t>
            </a:r>
            <a:r>
              <a:rPr lang="en-US" dirty="0"/>
              <a:t>, daughter of </a:t>
            </a:r>
            <a:r>
              <a:rPr lang="en-US" dirty="0" err="1"/>
              <a:t>Servius</a:t>
            </a:r>
            <a:r>
              <a:rPr lang="en-US" dirty="0"/>
              <a:t> </a:t>
            </a:r>
            <a:r>
              <a:rPr lang="en-US" dirty="0" err="1"/>
              <a:t>Tullius</a:t>
            </a:r>
            <a:r>
              <a:rPr lang="en-US" dirty="0"/>
              <a:t> (6</a:t>
            </a:r>
            <a:r>
              <a:rPr lang="en-US" baseline="30000" dirty="0"/>
              <a:t>th</a:t>
            </a:r>
            <a:r>
              <a:rPr lang="en-US" dirty="0"/>
              <a:t> king of Rome)</a:t>
            </a:r>
          </a:p>
          <a:p>
            <a:r>
              <a:rPr lang="en-US" dirty="0"/>
              <a:t>Overthrew </a:t>
            </a:r>
            <a:r>
              <a:rPr lang="en-US" dirty="0" err="1"/>
              <a:t>Servius</a:t>
            </a:r>
            <a:r>
              <a:rPr lang="en-US" dirty="0"/>
              <a:t> to become 7</a:t>
            </a:r>
            <a:r>
              <a:rPr lang="en-US" baseline="30000" dirty="0"/>
              <a:t>th</a:t>
            </a:r>
            <a:r>
              <a:rPr lang="en-US" dirty="0"/>
              <a:t> king of Rome</a:t>
            </a:r>
          </a:p>
          <a:p>
            <a:r>
              <a:rPr lang="en-US" dirty="0" err="1"/>
              <a:t>Superbus</a:t>
            </a:r>
            <a:r>
              <a:rPr lang="en-US" dirty="0"/>
              <a:t> = ‘proud’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047" y="2403743"/>
            <a:ext cx="2978906" cy="2918877"/>
          </a:xfrm>
        </p:spPr>
      </p:pic>
    </p:spTree>
    <p:extLst>
      <p:ext uri="{BB962C8B-B14F-4D97-AF65-F5344CB8AC3E}">
        <p14:creationId xmlns:p14="http://schemas.microsoft.com/office/powerpoint/2010/main" val="689284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François Tomb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Etruscan tomb near </a:t>
            </a:r>
            <a:r>
              <a:rPr lang="en-US" dirty="0" err="1"/>
              <a:t>Vulci</a:t>
            </a:r>
            <a:r>
              <a:rPr lang="en-US" dirty="0"/>
              <a:t> in northern Etruria</a:t>
            </a:r>
          </a:p>
          <a:p>
            <a:r>
              <a:rPr lang="en-US" dirty="0"/>
              <a:t>Discovered in 1857</a:t>
            </a:r>
          </a:p>
          <a:p>
            <a:r>
              <a:rPr lang="en-US" dirty="0"/>
              <a:t>c. 350-300 BCE</a:t>
            </a:r>
          </a:p>
          <a:p>
            <a:r>
              <a:rPr lang="en-US" dirty="0"/>
              <a:t>Paintings showing mythical and historical (?) scenes</a:t>
            </a:r>
          </a:p>
          <a:p>
            <a:r>
              <a:rPr lang="en-US" dirty="0"/>
              <a:t>Figures labelled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101" y="1600200"/>
            <a:ext cx="3194797" cy="4525963"/>
          </a:xfrm>
        </p:spPr>
      </p:pic>
    </p:spTree>
    <p:extLst>
      <p:ext uri="{BB962C8B-B14F-4D97-AF65-F5344CB8AC3E}">
        <p14:creationId xmlns:p14="http://schemas.microsoft.com/office/powerpoint/2010/main" val="58749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cap="small" dirty="0">
                <a:latin typeface="Cambria" panose="02040503050406030204" pitchFamily="18" charset="0"/>
              </a:rPr>
              <a:t>François Tomb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99666"/>
            <a:ext cx="8229600" cy="2900934"/>
          </a:xfrm>
        </p:spPr>
      </p:pic>
      <p:sp>
        <p:nvSpPr>
          <p:cNvPr id="5" name="TextBox 4"/>
          <p:cNvSpPr txBox="1"/>
          <p:nvPr/>
        </p:nvSpPr>
        <p:spPr>
          <a:xfrm>
            <a:off x="1676400" y="4990552"/>
            <a:ext cx="1295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Mastarna</a:t>
            </a:r>
            <a:endParaRPr lang="en-US" dirty="0"/>
          </a:p>
          <a:p>
            <a:pPr algn="ctr"/>
            <a:r>
              <a:rPr lang="en-US" dirty="0"/>
              <a:t>= </a:t>
            </a:r>
            <a:r>
              <a:rPr lang="en-US" dirty="0" err="1"/>
              <a:t>Servius</a:t>
            </a:r>
            <a:r>
              <a:rPr lang="en-US" dirty="0"/>
              <a:t> </a:t>
            </a:r>
            <a:r>
              <a:rPr lang="en-US" dirty="0" err="1"/>
              <a:t>Tullius</a:t>
            </a:r>
            <a:r>
              <a:rPr lang="en-US" dirty="0"/>
              <a:t>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74266" y="5129052"/>
            <a:ext cx="129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Caelius</a:t>
            </a:r>
            <a:r>
              <a:rPr lang="en-US" dirty="0"/>
              <a:t> </a:t>
            </a:r>
            <a:r>
              <a:rPr lang="en-US" dirty="0" err="1"/>
              <a:t>Vibenna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96000" y="5129052"/>
            <a:ext cx="1295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Marcus Camillus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97525" y="4990552"/>
            <a:ext cx="1295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Gnaeus</a:t>
            </a:r>
            <a:r>
              <a:rPr lang="en-US" dirty="0"/>
              <a:t> </a:t>
            </a:r>
            <a:r>
              <a:rPr lang="en-US" dirty="0" err="1"/>
              <a:t>Tarquinius</a:t>
            </a:r>
            <a:r>
              <a:rPr lang="en-US" dirty="0"/>
              <a:t> of Rome?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821966" y="3429000"/>
            <a:ext cx="397234" cy="1600200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324100" y="3429000"/>
            <a:ext cx="38100" cy="1564865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743700" y="3505200"/>
            <a:ext cx="800100" cy="1488665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8314745" y="3962400"/>
            <a:ext cx="30480" cy="1028152"/>
          </a:xfrm>
          <a:prstGeom prst="straightConnector1">
            <a:avLst/>
          </a:prstGeom>
          <a:ln w="38100">
            <a:solidFill>
              <a:srgbClr val="0070C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686800" y="2357735"/>
            <a:ext cx="457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425374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6933</TotalTime>
  <Words>883</Words>
  <Application>Microsoft Macintosh PowerPoint</Application>
  <PresentationFormat>On-screen Show (4:3)</PresentationFormat>
  <Paragraphs>165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Cambria</vt:lpstr>
      <vt:lpstr>Office Theme</vt:lpstr>
      <vt:lpstr>Kingdom vs. Republic</vt:lpstr>
      <vt:lpstr>Outline</vt:lpstr>
      <vt:lpstr>Roman Kings</vt:lpstr>
      <vt:lpstr>King Romulus</vt:lpstr>
      <vt:lpstr>Numa Pompilius</vt:lpstr>
      <vt:lpstr>SIDEBAR: Janus</vt:lpstr>
      <vt:lpstr>Tarquinius Superbus</vt:lpstr>
      <vt:lpstr>François Tomb</vt:lpstr>
      <vt:lpstr>François Tomb</vt:lpstr>
      <vt:lpstr>(Supposed) Building Projects</vt:lpstr>
      <vt:lpstr>Lucretia</vt:lpstr>
      <vt:lpstr>The Sabine Women and Lucretia</vt:lpstr>
      <vt:lpstr>Lucius Iunius Brutus</vt:lpstr>
      <vt:lpstr>More Heroes of the Republic</vt:lpstr>
      <vt:lpstr>History or Myth?</vt:lpstr>
      <vt:lpstr>Roman Social Orders</vt:lpstr>
      <vt:lpstr>Comitia</vt:lpstr>
      <vt:lpstr>Toga!</vt:lpstr>
      <vt:lpstr>The Senate</vt:lpstr>
      <vt:lpstr>Consuls</vt:lpstr>
      <vt:lpstr>Tribunes</vt:lpstr>
      <vt:lpstr>Twelve Tables</vt:lpstr>
      <vt:lpstr>Other Magistrates</vt:lpstr>
      <vt:lpstr>Dictators</vt:lpstr>
      <vt:lpstr>Key Terms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CLARCH 350 Money in Antiquity</dc:title>
  <dc:creator>Henry Colburn</dc:creator>
  <cp:lastModifiedBy>Ninh Nguyen</cp:lastModifiedBy>
  <cp:revision>1577</cp:revision>
  <dcterms:created xsi:type="dcterms:W3CDTF">2013-09-06T12:51:15Z</dcterms:created>
  <dcterms:modified xsi:type="dcterms:W3CDTF">2025-10-22T18:20:01Z</dcterms:modified>
</cp:coreProperties>
</file>

<file path=docProps/thumbnail.jpeg>
</file>